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64" r:id="rId3"/>
    <p:sldId id="265" r:id="rId4"/>
    <p:sldId id="271" r:id="rId5"/>
    <p:sldId id="268" r:id="rId6"/>
    <p:sldId id="279" r:id="rId7"/>
    <p:sldId id="269" r:id="rId8"/>
    <p:sldId id="282" r:id="rId9"/>
    <p:sldId id="270" r:id="rId10"/>
    <p:sldId id="272" r:id="rId11"/>
    <p:sldId id="273" r:id="rId12"/>
    <p:sldId id="275" r:id="rId13"/>
    <p:sldId id="276" r:id="rId14"/>
    <p:sldId id="277" r:id="rId15"/>
    <p:sldId id="278" r:id="rId16"/>
    <p:sldId id="280" r:id="rId17"/>
    <p:sldId id="28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55CEB-EC8B-4BF2-B853-4AD13A9BDA60}" type="datetimeFigureOut">
              <a:rPr lang="hu-HU" smtClean="0"/>
              <a:pPr/>
              <a:t>2014.07.07.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A8776-262D-45FB-A563-2CBD928152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406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1FFCE4-8EF2-4503-AAB9-53A9B7F4905D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399079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402240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221417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140287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131131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323400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397028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997172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33212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10059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297039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313381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223682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294536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2480291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383509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36" indent="-22856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2" indent="-22856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06" indent="-22856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7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1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4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97D35-3E45-4FB1-A430-72520962FECB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313976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792E-6123-4CF3-899B-6889341A4D2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BA66-91A2-459B-989A-81D8C4967BE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67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5BD6-FEAA-4731-8132-CF72ABE855D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0220-5869-4664-BA1C-35799BFDADC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61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BAAF-28C8-4A18-AC54-AE62C795881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8A2A-90A6-47ED-87AC-4E4A372091A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4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7F71-221E-46AC-A7DC-54366A9A33B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702F-59EF-4DD6-B15C-E7F683E42030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9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1ACD-486F-4BDB-AACD-07CEBD3DD9F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96C9-9AA8-406D-8926-AA9520FACCB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1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2FA8-0D4C-4C51-8273-FEC0EA1635F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4D98-0EAF-40DA-9C9F-252B0A5BF80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0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BDFE-EFF9-4CBA-8859-020568A098C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0340-2EF7-4371-8A50-69391726B24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27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700B-F2E1-46C5-8540-0DBB7784B30B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EFDE-6083-4505-8F11-9D1CA3D71CD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54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C474-2134-4379-9A94-8BF106D050A5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4B40-2D0C-4BFA-9C0F-D5A7DBAABD23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43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38F3-DACF-424F-B50F-72A9C6449D1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6C3F-87F6-4627-ACC4-98A0D3C6889A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17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D665-DAA7-447F-880E-9879C2255F8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48A9-D83A-43F8-B2C4-05998627DA2B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10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58B0-CAA2-4AA6-BCA8-FB3288DCEE1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2014.07.07.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1CF78F-86F0-4912-B6BF-466465781A8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28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ím 5"/>
          <p:cNvSpPr>
            <a:spLocks noGrp="1"/>
          </p:cNvSpPr>
          <p:nvPr>
            <p:ph type="title"/>
          </p:nvPr>
        </p:nvSpPr>
        <p:spPr>
          <a:xfrm>
            <a:off x="107954" y="98425"/>
            <a:ext cx="5986463" cy="1143000"/>
          </a:xfrm>
        </p:spPr>
        <p:txBody>
          <a:bodyPr/>
          <a:lstStyle/>
          <a:p>
            <a:pPr algn="l" eaLnBrk="1" hangingPunct="1"/>
            <a:r>
              <a:rPr lang="hu-HU" altLang="hu-HU" sz="2400" b="1" dirty="0">
                <a:ea typeface="Verdana" pitchFamily="34" charset="0"/>
                <a:cs typeface="Verdana" pitchFamily="34" charset="0"/>
              </a:rPr>
              <a:t>TÁMOP-5.4.2.-12/1-2012-0001</a:t>
            </a:r>
            <a:br>
              <a:rPr lang="hu-HU" altLang="hu-HU" sz="2400" b="1" dirty="0">
                <a:ea typeface="Verdana" pitchFamily="34" charset="0"/>
                <a:cs typeface="Verdana" pitchFamily="34" charset="0"/>
              </a:rPr>
            </a:br>
            <a:r>
              <a:rPr lang="hu-HU" altLang="hu-HU" sz="2400" b="1" dirty="0">
                <a:ea typeface="Verdana" pitchFamily="34" charset="0"/>
                <a:cs typeface="Verdana" pitchFamily="34" charset="0"/>
              </a:rPr>
              <a:t>„Központi szociális információs fejlesztések”</a:t>
            </a:r>
          </a:p>
        </p:txBody>
      </p:sp>
      <p:sp>
        <p:nvSpPr>
          <p:cNvPr id="2052" name="Tartalom helye 6"/>
          <p:cNvSpPr>
            <a:spLocks noGrp="1"/>
          </p:cNvSpPr>
          <p:nvPr>
            <p:ph idx="1"/>
          </p:nvPr>
        </p:nvSpPr>
        <p:spPr>
          <a:xfrm>
            <a:off x="457200" y="2259522"/>
            <a:ext cx="8229600" cy="2757495"/>
          </a:xfrm>
        </p:spPr>
        <p:txBody>
          <a:bodyPr/>
          <a:lstStyle/>
          <a:p>
            <a:pPr algn="ctr" eaLnBrk="1" hangingPunct="1"/>
            <a:endParaRPr lang="hu-HU" altLang="hu-HU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None/>
            </a:pPr>
            <a:r>
              <a:rPr lang="hu-HU" altLang="hu-HU" b="1" dirty="0" smtClean="0">
                <a:ea typeface="Verdana" pitchFamily="34" charset="0"/>
                <a:cs typeface="Verdana" pitchFamily="34" charset="0"/>
              </a:rPr>
              <a:t>  </a:t>
            </a:r>
            <a:r>
              <a:rPr lang="hu-HU" b="1" dirty="0" smtClean="0"/>
              <a:t>Kérelem elektronikus benyújtása a </a:t>
            </a:r>
          </a:p>
          <a:p>
            <a:pPr algn="ctr" eaLnBrk="1" hangingPunct="1">
              <a:buNone/>
            </a:pPr>
            <a:r>
              <a:rPr lang="hu-HU" b="1" dirty="0" smtClean="0"/>
              <a:t>Szolgáltatói Nyilvántartásba</a:t>
            </a:r>
          </a:p>
          <a:p>
            <a:pPr algn="ctr" eaLnBrk="1" hangingPunct="1">
              <a:buNone/>
            </a:pPr>
            <a:endParaRPr lang="hu-HU" altLang="hu-H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None/>
            </a:pPr>
            <a:endParaRPr lang="hu-HU" altLang="hu-H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None/>
            </a:pPr>
            <a:endParaRPr lang="hu-HU" altLang="hu-H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None/>
            </a:pPr>
            <a:endParaRPr lang="hu-HU" altLang="hu-H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None/>
            </a:pPr>
            <a:endParaRPr lang="hu-HU" altLang="hu-H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None/>
            </a:pPr>
            <a:r>
              <a:rPr lang="hu-HU" altLang="hu-HU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V01 – 2014.07.01</a:t>
            </a:r>
            <a:endParaRPr lang="hu-HU" alt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hu-HU" altLang="hu-H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hu-HU" altLang="hu-H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hu-HU" altLang="hu-H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hu-HU" altLang="hu-H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53" name="Csoportba foglalás 17"/>
          <p:cNvGrpSpPr>
            <a:grpSpLocks/>
          </p:cNvGrpSpPr>
          <p:nvPr/>
        </p:nvGrpSpPr>
        <p:grpSpPr bwMode="auto">
          <a:xfrm>
            <a:off x="323850" y="6086196"/>
            <a:ext cx="2015346" cy="584775"/>
            <a:chOff x="323850" y="6086190"/>
            <a:chExt cx="2015346" cy="584774"/>
          </a:xfrm>
        </p:grpSpPr>
        <p:pic>
          <p:nvPicPr>
            <p:cNvPr id="2055" name="Kép 1" descr="cím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Rectangle 11"/>
            <p:cNvSpPr>
              <a:spLocks noChangeArrowheads="1"/>
            </p:cNvSpPr>
            <p:nvPr/>
          </p:nvSpPr>
          <p:spPr bwMode="auto">
            <a:xfrm>
              <a:off x="610409" y="6086190"/>
              <a:ext cx="1728787" cy="584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892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Bejegyző kérelem rögzítése</a:t>
            </a:r>
            <a:endParaRPr lang="hu-HU" sz="3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450" y="1739253"/>
            <a:ext cx="5096586" cy="463932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75417" y="1828800"/>
            <a:ext cx="3694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Új E-kérelem indításakor válassza ki, </a:t>
            </a:r>
          </a:p>
          <a:p>
            <a:r>
              <a:rPr lang="hu-HU" dirty="0" smtClean="0"/>
              <a:t>hogy milyen típusú kérelmet szeretne</a:t>
            </a:r>
          </a:p>
          <a:p>
            <a:r>
              <a:rPr lang="hu-HU" dirty="0" smtClean="0"/>
              <a:t>rögzíteni.</a:t>
            </a:r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1897812" y="2415397"/>
            <a:ext cx="4037162" cy="1785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1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SZGYH kiválasztása</a:t>
            </a:r>
            <a:endParaRPr lang="hu-HU" sz="3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4106" y="1341440"/>
            <a:ext cx="4685694" cy="551655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11521" y="1828800"/>
            <a:ext cx="4443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kérelem típusának kiválasztása után, </a:t>
            </a:r>
          </a:p>
          <a:p>
            <a:r>
              <a:rPr lang="hu-HU" dirty="0"/>
              <a:t>v</a:t>
            </a:r>
            <a:r>
              <a:rPr lang="hu-HU" dirty="0" smtClean="0"/>
              <a:t>álassza ki melyik </a:t>
            </a:r>
            <a:r>
              <a:rPr lang="hu-HU" u="sng" dirty="0" smtClean="0"/>
              <a:t>Szociális és Gyámhivatalhoz</a:t>
            </a:r>
          </a:p>
          <a:p>
            <a:r>
              <a:rPr lang="hu-HU" dirty="0" smtClean="0"/>
              <a:t>szeretné benyújtani a kérelmet.</a:t>
            </a:r>
          </a:p>
          <a:p>
            <a:endParaRPr lang="hu-HU" dirty="0"/>
          </a:p>
          <a:p>
            <a:r>
              <a:rPr lang="hu-HU" dirty="0" smtClean="0"/>
              <a:t>A választás után nyomja meg az </a:t>
            </a:r>
            <a:r>
              <a:rPr lang="hu-HU" i="1" dirty="0" smtClean="0"/>
              <a:t>Indítás</a:t>
            </a:r>
            <a:r>
              <a:rPr lang="hu-HU" dirty="0" smtClean="0"/>
              <a:t> </a:t>
            </a:r>
          </a:p>
          <a:p>
            <a:r>
              <a:rPr lang="hu-HU" dirty="0" smtClean="0"/>
              <a:t>gombot!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3425783" y="3356769"/>
            <a:ext cx="1425789" cy="1177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3747752" y="2446986"/>
            <a:ext cx="2773818" cy="2271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4761781" y="4684142"/>
            <a:ext cx="720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18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smtClean="0"/>
              <a:t>Kérelem rögzítés indítása</a:t>
            </a:r>
            <a:endParaRPr lang="hu-HU" sz="3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271" y="1383946"/>
            <a:ext cx="5804729" cy="547405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24288" y="1751527"/>
            <a:ext cx="3114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Az </a:t>
            </a:r>
            <a:r>
              <a:rPr lang="hu-HU" sz="1600" i="1" dirty="0" smtClean="0"/>
              <a:t>indítás</a:t>
            </a:r>
            <a:r>
              <a:rPr lang="hu-HU" sz="1600" dirty="0" smtClean="0"/>
              <a:t> gomb után megjelenik</a:t>
            </a:r>
          </a:p>
          <a:p>
            <a:r>
              <a:rPr lang="hu-HU" sz="1600" dirty="0" smtClean="0"/>
              <a:t>a kérelem adatlap, amely megfelel a papír alapú kérelem nyomtatványnak. </a:t>
            </a:r>
          </a:p>
          <a:p>
            <a:endParaRPr lang="hu-HU" dirty="0"/>
          </a:p>
          <a:p>
            <a:r>
              <a:rPr lang="hu-HU" sz="1600" b="1" dirty="0" smtClean="0"/>
              <a:t>Fontos:</a:t>
            </a:r>
          </a:p>
          <a:p>
            <a:r>
              <a:rPr lang="hu-HU" sz="1600" dirty="0" smtClean="0"/>
              <a:t>Az űrlap nem ellenőrzi az adatok helyességét, szabadon</a:t>
            </a:r>
          </a:p>
          <a:p>
            <a:r>
              <a:rPr lang="hu-HU" sz="1600" dirty="0"/>
              <a:t>t</a:t>
            </a:r>
            <a:r>
              <a:rPr lang="hu-HU" sz="1600" dirty="0" smtClean="0"/>
              <a:t>ölthető. Az adatok helyességét továbbira is a Szociális és Gyámhivatal jogosult ellenőrizni.</a:t>
            </a:r>
            <a:endParaRPr lang="hu-HU" sz="1600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225615" y="2363638"/>
            <a:ext cx="1345721" cy="672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14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smtClean="0"/>
              <a:t>Kérelem rögzítés indítása</a:t>
            </a:r>
            <a:endParaRPr lang="hu-HU" sz="3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990" y="1383946"/>
            <a:ext cx="5640010" cy="355359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31820" y="1751527"/>
            <a:ext cx="3107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 </a:t>
            </a:r>
            <a:r>
              <a:rPr lang="hu-HU" sz="1600" i="1" dirty="0" smtClean="0"/>
              <a:t>csatolt dokumentumok</a:t>
            </a:r>
            <a:r>
              <a:rPr lang="hu-HU" sz="1600" dirty="0" smtClean="0"/>
              <a:t> fülre kattintva tudja a kérelem mellékleteként a szükséges dokumentumokat felcsatolni. 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r>
              <a:rPr lang="hu-HU" sz="1600" dirty="0" smtClean="0"/>
              <a:t>Kattintson az </a:t>
            </a:r>
            <a:r>
              <a:rPr lang="hu-HU" sz="1600" i="1" dirty="0" smtClean="0"/>
              <a:t>új dokumentum</a:t>
            </a:r>
            <a:r>
              <a:rPr lang="hu-HU" sz="1600" dirty="0" smtClean="0"/>
              <a:t> gombra, majd adja meg a dokumentum nevét és a </a:t>
            </a:r>
            <a:r>
              <a:rPr lang="hu-HU" sz="1600" i="1" dirty="0" smtClean="0"/>
              <a:t>feltöltés </a:t>
            </a:r>
            <a:r>
              <a:rPr lang="hu-HU" sz="1600" dirty="0" smtClean="0"/>
              <a:t>gombbal csatolja fel a szükséges mellékleteket. </a:t>
            </a:r>
          </a:p>
          <a:p>
            <a:endParaRPr lang="hu-HU" sz="16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380891" y="2018581"/>
            <a:ext cx="2178230" cy="943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21" idx="1"/>
          </p:cNvCxnSpPr>
          <p:nvPr/>
        </p:nvCxnSpPr>
        <p:spPr>
          <a:xfrm>
            <a:off x="2760453" y="3407434"/>
            <a:ext cx="1095555" cy="2632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endCxn id="23" idx="1"/>
          </p:cNvCxnSpPr>
          <p:nvPr/>
        </p:nvCxnSpPr>
        <p:spPr>
          <a:xfrm>
            <a:off x="3079630" y="3890513"/>
            <a:ext cx="2216989" cy="56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73494" y="5079618"/>
            <a:ext cx="8639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kérelem adatait, és a csatolmányokat a korábbi lépésben kiválasztott Szociális és Gyámhivatal számára elektronikusan továbbítja a </a:t>
            </a:r>
            <a:r>
              <a:rPr lang="hu-HU" sz="1600" dirty="0" smtClean="0"/>
              <a:t>rendszer.</a:t>
            </a:r>
            <a:endParaRPr lang="hu-HU" sz="1600" dirty="0"/>
          </a:p>
          <a:p>
            <a:endParaRPr lang="hu-HU" sz="1400" dirty="0"/>
          </a:p>
        </p:txBody>
      </p:sp>
      <p:sp>
        <p:nvSpPr>
          <p:cNvPr id="21" name="Téglalap 20"/>
          <p:cNvSpPr/>
          <p:nvPr/>
        </p:nvSpPr>
        <p:spPr>
          <a:xfrm>
            <a:off x="3856008" y="3562708"/>
            <a:ext cx="900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5296619" y="3838755"/>
            <a:ext cx="638355" cy="215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430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896" y="2"/>
            <a:ext cx="5202869" cy="6858000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Kérelem rögzítés vége</a:t>
            </a:r>
            <a:endParaRPr lang="hu-HU" sz="3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31820" y="1751527"/>
            <a:ext cx="36318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 kérelem adatlapot végig kitöltve a fontos információk megadását követően az </a:t>
            </a:r>
            <a:r>
              <a:rPr lang="hu-HU" sz="1600" b="1" i="1" dirty="0" smtClean="0"/>
              <a:t>ellenőrzés</a:t>
            </a:r>
            <a:r>
              <a:rPr lang="hu-HU" sz="1600" dirty="0" smtClean="0"/>
              <a:t> gombbal tudja ellenőrizni, hogy kitöltött-e minden minimálisan szükséges adatot. </a:t>
            </a:r>
          </a:p>
          <a:p>
            <a:endParaRPr lang="hu-HU" sz="1600" dirty="0"/>
          </a:p>
          <a:p>
            <a:r>
              <a:rPr lang="hu-HU" sz="1600" dirty="0" smtClean="0"/>
              <a:t>A </a:t>
            </a:r>
            <a:r>
              <a:rPr lang="hu-HU" sz="1600" b="1" i="1" dirty="0" smtClean="0"/>
              <a:t>Mentés</a:t>
            </a:r>
            <a:r>
              <a:rPr lang="hu-HU" sz="1600" dirty="0" smtClean="0"/>
              <a:t> gombbal tudja elmenteni a munkát, hogy később folytassa. </a:t>
            </a:r>
            <a:r>
              <a:rPr lang="hu-HU" sz="1600" u="sng" dirty="0" smtClean="0"/>
              <a:t>Fontos, hogy a mentés nem jelenti a beküldést. </a:t>
            </a:r>
          </a:p>
          <a:p>
            <a:endParaRPr lang="hu-HU" sz="1600" u="sng" dirty="0"/>
          </a:p>
          <a:p>
            <a:r>
              <a:rPr lang="hu-HU" sz="1600" dirty="0" smtClean="0"/>
              <a:t>A </a:t>
            </a:r>
            <a:r>
              <a:rPr lang="hu-HU" sz="1600" b="1" i="1" dirty="0" smtClean="0"/>
              <a:t>rögzítést lezár </a:t>
            </a:r>
            <a:r>
              <a:rPr lang="hu-HU" sz="1600" dirty="0" smtClean="0"/>
              <a:t>gombbal tudja adatrögzítőként lezárni a kérelmet és továbbítani a </a:t>
            </a:r>
            <a:r>
              <a:rPr lang="hu-HU" sz="1600" i="1" dirty="0" smtClean="0"/>
              <a:t>képviselő felé, akinek van jogosultsága a kérelmet benyújtani</a:t>
            </a:r>
            <a:r>
              <a:rPr lang="hu-HU" sz="1600" dirty="0" smtClean="0"/>
              <a:t>. </a:t>
            </a:r>
          </a:p>
          <a:p>
            <a:endParaRPr lang="hu-HU" sz="1600" dirty="0"/>
          </a:p>
          <a:p>
            <a:r>
              <a:rPr lang="hu-HU" sz="1600" dirty="0" smtClean="0"/>
              <a:t>A </a:t>
            </a:r>
            <a:r>
              <a:rPr lang="hu-HU" sz="1600" i="1" dirty="0" smtClean="0"/>
              <a:t>Töröl</a:t>
            </a:r>
            <a:r>
              <a:rPr lang="hu-HU" sz="1600" dirty="0" smtClean="0"/>
              <a:t> gombbal törölni tudja eddigi rögzítését.</a:t>
            </a:r>
            <a:endParaRPr lang="hu-HU" sz="1600" dirty="0"/>
          </a:p>
        </p:txBody>
      </p:sp>
      <p:cxnSp>
        <p:nvCxnSpPr>
          <p:cNvPr id="5" name="Egyenes összekötő nyíllal 4"/>
          <p:cNvCxnSpPr>
            <a:endCxn id="21" idx="0"/>
          </p:cNvCxnSpPr>
          <p:nvPr/>
        </p:nvCxnSpPr>
        <p:spPr>
          <a:xfrm rot="16200000" flipH="1">
            <a:off x="2661794" y="3437084"/>
            <a:ext cx="3856004" cy="18816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endCxn id="24" idx="0"/>
          </p:cNvCxnSpPr>
          <p:nvPr/>
        </p:nvCxnSpPr>
        <p:spPr>
          <a:xfrm rot="16200000" flipH="1">
            <a:off x="3527999" y="3830332"/>
            <a:ext cx="2605178" cy="234597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endCxn id="19" idx="0"/>
          </p:cNvCxnSpPr>
          <p:nvPr/>
        </p:nvCxnSpPr>
        <p:spPr>
          <a:xfrm>
            <a:off x="3588589" y="4873925"/>
            <a:ext cx="3041320" cy="1431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6305909" y="6305909"/>
            <a:ext cx="64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5296619" y="6305909"/>
            <a:ext cx="468000" cy="216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805577" y="6305910"/>
            <a:ext cx="396000" cy="2160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5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Kérelem benyújtása</a:t>
            </a:r>
            <a:endParaRPr lang="hu-HU" sz="3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39"/>
          <a:stretch/>
        </p:blipFill>
        <p:spPr>
          <a:xfrm>
            <a:off x="3593186" y="2"/>
            <a:ext cx="5525056" cy="6858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75497" y="1622452"/>
            <a:ext cx="33613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Kérelem benyújtásához lépjen be az</a:t>
            </a:r>
          </a:p>
          <a:p>
            <a:r>
              <a:rPr lang="hu-HU" sz="1400" i="1" dirty="0" smtClean="0"/>
              <a:t>E-kérelem feladat </a:t>
            </a:r>
            <a:r>
              <a:rPr lang="hu-HU" sz="1400" dirty="0" smtClean="0"/>
              <a:t>menüpontba.</a:t>
            </a:r>
          </a:p>
          <a:p>
            <a:endParaRPr lang="hu-HU" sz="1400" dirty="0"/>
          </a:p>
          <a:p>
            <a:r>
              <a:rPr lang="hu-HU" sz="1400" dirty="0" smtClean="0"/>
              <a:t>A feladatok között tud keresni, illetve</a:t>
            </a:r>
          </a:p>
          <a:p>
            <a:r>
              <a:rPr lang="hu-HU" sz="1400" dirty="0" smtClean="0"/>
              <a:t>a felsorolásból kitudja választani az </a:t>
            </a:r>
          </a:p>
          <a:p>
            <a:r>
              <a:rPr lang="hu-HU" sz="1400" dirty="0" smtClean="0"/>
              <a:t>Adatrögzítő(k) által rögzített kérelmeket.</a:t>
            </a:r>
          </a:p>
          <a:p>
            <a:endParaRPr lang="hu-HU" sz="1400" dirty="0" smtClean="0"/>
          </a:p>
          <a:p>
            <a:r>
              <a:rPr lang="hu-HU" sz="1400" dirty="0" smtClean="0"/>
              <a:t>A sor elején található ikonra kattintva</a:t>
            </a:r>
          </a:p>
          <a:p>
            <a:r>
              <a:rPr lang="hu-HU" sz="1400" dirty="0" smtClean="0"/>
              <a:t>tudja megnyitni a kérelem részletes</a:t>
            </a:r>
          </a:p>
          <a:p>
            <a:r>
              <a:rPr lang="hu-HU" sz="1400" dirty="0" smtClean="0"/>
              <a:t>adatlapját és ott tudja a benyújtani azokat a kérelmeket ahol a feladat oszlopban </a:t>
            </a:r>
            <a:r>
              <a:rPr lang="hu-HU" sz="1400" i="1" u="sng" dirty="0" smtClean="0"/>
              <a:t>Kérelem beküldése</a:t>
            </a:r>
            <a:r>
              <a:rPr lang="hu-HU" sz="1400" u="sng" dirty="0" smtClean="0"/>
              <a:t> a típusa a kérelemnek</a:t>
            </a:r>
            <a:r>
              <a:rPr lang="hu-HU" sz="1400" dirty="0" smtClean="0"/>
              <a:t>. A többi kérelem rögzítését még nem zárták le. </a:t>
            </a:r>
          </a:p>
          <a:p>
            <a:endParaRPr lang="hu-HU" sz="1400" dirty="0"/>
          </a:p>
          <a:p>
            <a:r>
              <a:rPr lang="hu-HU" sz="1400" b="1" dirty="0" smtClean="0"/>
              <a:t>Fontos, hogy kérelmet csak az arra jogosult képviselő nyújthatja be. </a:t>
            </a:r>
          </a:p>
          <a:p>
            <a:r>
              <a:rPr lang="hu-HU" sz="1400" i="1" dirty="0"/>
              <a:t>A</a:t>
            </a:r>
            <a:r>
              <a:rPr lang="hu-HU" sz="1400" i="1" dirty="0" smtClean="0"/>
              <a:t>datrögzítőként a korábban le nem zárt kérelem adatlapokat találja meg és tudja folytatni és lezárni.</a:t>
            </a:r>
            <a:endParaRPr lang="hu-HU" sz="1400" i="1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2605177" y="1285336"/>
            <a:ext cx="1423359" cy="690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2855343" y="2260121"/>
            <a:ext cx="793630" cy="3623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3036499" y="3226280"/>
            <a:ext cx="690112" cy="431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252158" y="4192437"/>
            <a:ext cx="1086929" cy="6901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57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Kérelem benyújtása</a:t>
            </a:r>
            <a:endParaRPr lang="hu-HU" sz="3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75497" y="1622452"/>
            <a:ext cx="33613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Kérelem benyújtásához lépjen be az</a:t>
            </a:r>
          </a:p>
          <a:p>
            <a:r>
              <a:rPr lang="hu-HU" sz="1400" i="1" dirty="0" smtClean="0"/>
              <a:t>E-kérelem feladat</a:t>
            </a:r>
            <a:r>
              <a:rPr lang="hu-HU" sz="1400" dirty="0" smtClean="0"/>
              <a:t> menüpontba.</a:t>
            </a:r>
          </a:p>
          <a:p>
            <a:endParaRPr lang="hu-HU" sz="1400" dirty="0"/>
          </a:p>
          <a:p>
            <a:r>
              <a:rPr lang="hu-HU" sz="1400" dirty="0" smtClean="0"/>
              <a:t>A feladatok között tud keresni, illetve</a:t>
            </a:r>
          </a:p>
          <a:p>
            <a:r>
              <a:rPr lang="hu-HU" sz="1400" dirty="0" smtClean="0"/>
              <a:t>a felsorolásból kitudja választani az </a:t>
            </a:r>
          </a:p>
          <a:p>
            <a:r>
              <a:rPr lang="hu-HU" sz="1400" dirty="0" smtClean="0"/>
              <a:t>Adatrögzítő(k) által rögzített kérelmeket.</a:t>
            </a:r>
          </a:p>
          <a:p>
            <a:endParaRPr lang="hu-HU" sz="1400" dirty="0" smtClean="0"/>
          </a:p>
          <a:p>
            <a:r>
              <a:rPr lang="hu-HU" sz="1400" dirty="0" smtClean="0"/>
              <a:t>A sor elején található ikonra kattintva</a:t>
            </a:r>
          </a:p>
          <a:p>
            <a:r>
              <a:rPr lang="hu-HU" sz="1400" dirty="0" smtClean="0"/>
              <a:t>tudja megnyitni a kérelem részletes</a:t>
            </a:r>
          </a:p>
          <a:p>
            <a:r>
              <a:rPr lang="hu-HU" sz="1400" dirty="0" smtClean="0"/>
              <a:t>adatlapját és ott tudja a benyújtani azokat a kérelmeket ahol a feladat oszlopban </a:t>
            </a:r>
            <a:r>
              <a:rPr lang="hu-HU" sz="1400" i="1" u="sng" dirty="0" smtClean="0"/>
              <a:t>Kérelem beküldése a típusa a kérelemnek</a:t>
            </a:r>
            <a:r>
              <a:rPr lang="hu-HU" sz="1400" dirty="0" smtClean="0"/>
              <a:t>. A többi kérelem rögzítését még nem zárták le. </a:t>
            </a:r>
          </a:p>
          <a:p>
            <a:endParaRPr lang="hu-HU" sz="1400" dirty="0"/>
          </a:p>
          <a:p>
            <a:r>
              <a:rPr lang="hu-HU" sz="1400" b="1" dirty="0" smtClean="0"/>
              <a:t>Fontos, hogy kérelmet csak az arra jogosult képviselő nyújthatja be. </a:t>
            </a:r>
          </a:p>
          <a:p>
            <a:endParaRPr lang="hu-HU" sz="1400" i="1" dirty="0" smtClean="0"/>
          </a:p>
          <a:p>
            <a:r>
              <a:rPr lang="hu-HU" sz="1400" i="1" dirty="0" smtClean="0"/>
              <a:t>A kérelem benyújtásához nyomja meg a BEKÜLD gombot.</a:t>
            </a:r>
            <a:endParaRPr lang="hu-HU" sz="1400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357" y="0"/>
            <a:ext cx="4985017" cy="6858000"/>
          </a:xfrm>
          <a:prstGeom prst="rect">
            <a:avLst/>
          </a:prstGeom>
        </p:spPr>
      </p:pic>
      <p:cxnSp>
        <p:nvCxnSpPr>
          <p:cNvPr id="21" name="Egyenes összekötő nyíllal 20"/>
          <p:cNvCxnSpPr>
            <a:endCxn id="13" idx="1"/>
          </p:cNvCxnSpPr>
          <p:nvPr/>
        </p:nvCxnSpPr>
        <p:spPr>
          <a:xfrm>
            <a:off x="1552755" y="5624423"/>
            <a:ext cx="6228270" cy="6780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7781025" y="6176512"/>
            <a:ext cx="504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673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Kérelmek listája</a:t>
            </a:r>
            <a:endParaRPr lang="hu-HU" sz="3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75497" y="1622452"/>
            <a:ext cx="33613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</a:t>
            </a:r>
            <a:r>
              <a:rPr lang="hu-HU" sz="1400" i="1" dirty="0" smtClean="0"/>
              <a:t>Munkafolyamat / E-kérelmek </a:t>
            </a:r>
            <a:r>
              <a:rPr lang="hu-HU" sz="1400" dirty="0" smtClean="0"/>
              <a:t>menüpontban érhetőek el az eddig beküldött kérelmek. A kérelmeket itt egyesével le lehet tölteni PDF formátumban és kinyomtatni.</a:t>
            </a:r>
          </a:p>
          <a:p>
            <a:endParaRPr lang="hu-HU" sz="1400" dirty="0" smtClean="0"/>
          </a:p>
          <a:p>
            <a:r>
              <a:rPr lang="hu-HU" sz="1400" dirty="0" smtClean="0"/>
              <a:t>A </a:t>
            </a:r>
            <a:r>
              <a:rPr lang="hu-HU" sz="1400" i="1" dirty="0" smtClean="0"/>
              <a:t>ceruza</a:t>
            </a:r>
            <a:r>
              <a:rPr lang="hu-HU" sz="1400" dirty="0" smtClean="0"/>
              <a:t> ikonra kattintva lehet megnyitni az adatlapot és a sor végén a </a:t>
            </a:r>
            <a:r>
              <a:rPr lang="hu-HU" sz="1400" i="1" dirty="0" smtClean="0"/>
              <a:t>letöltés</a:t>
            </a:r>
            <a:r>
              <a:rPr lang="hu-HU" sz="1400" dirty="0" smtClean="0"/>
              <a:t> gombra kattintva lehet a kérelem PDF-et letölteni.</a:t>
            </a:r>
          </a:p>
          <a:p>
            <a:endParaRPr lang="hu-HU" sz="1400" dirty="0"/>
          </a:p>
          <a:p>
            <a:endParaRPr lang="hu-HU" sz="1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50"/>
          <a:stretch/>
        </p:blipFill>
        <p:spPr>
          <a:xfrm>
            <a:off x="3638214" y="2"/>
            <a:ext cx="54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9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buNone/>
            </a:pPr>
            <a:r>
              <a:rPr lang="hu-HU" altLang="hu-HU" sz="4800" dirty="0" smtClean="0">
                <a:ea typeface="Verdana" pitchFamily="34" charset="0"/>
                <a:cs typeface="Verdana" pitchFamily="34" charset="0"/>
              </a:rPr>
              <a:t>Kérelem benyújtása</a:t>
            </a:r>
          </a:p>
          <a:p>
            <a:pPr marL="0" indent="0" algn="ctr" eaLnBrk="1" hangingPunct="1">
              <a:buNone/>
            </a:pPr>
            <a:r>
              <a:rPr lang="hu-HU" altLang="hu-HU" sz="1800" dirty="0" smtClean="0">
                <a:ea typeface="Verdana" pitchFamily="34" charset="0"/>
                <a:cs typeface="Verdana" pitchFamily="34" charset="0"/>
              </a:rPr>
              <a:t>(Folyamat bemutatása)</a:t>
            </a: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-434621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="" val="38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000" dirty="0" err="1" smtClean="0"/>
              <a:t>E-Kérelem</a:t>
            </a:r>
            <a:r>
              <a:rPr lang="hu-HU" sz="3000" dirty="0" smtClean="0"/>
              <a:t> benyújtásának folyamata</a:t>
            </a:r>
            <a:endParaRPr lang="hu-HU" sz="3000" dirty="0"/>
          </a:p>
        </p:txBody>
      </p:sp>
      <p:sp>
        <p:nvSpPr>
          <p:cNvPr id="2" name="Téglalap 1"/>
          <p:cNvSpPr/>
          <p:nvPr/>
        </p:nvSpPr>
        <p:spPr>
          <a:xfrm>
            <a:off x="2899996" y="1651492"/>
            <a:ext cx="3444043" cy="64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Regisztrálás az OSZIR rendszerében</a:t>
            </a:r>
            <a:endParaRPr lang="hu-HU" sz="1400" dirty="0"/>
          </a:p>
        </p:txBody>
      </p:sp>
      <p:sp>
        <p:nvSpPr>
          <p:cNvPr id="11" name="Téglalap 10"/>
          <p:cNvSpPr/>
          <p:nvPr/>
        </p:nvSpPr>
        <p:spPr>
          <a:xfrm>
            <a:off x="2899997" y="3389670"/>
            <a:ext cx="3444042" cy="64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Ügyfélkapus felhasználói adat ellenőrzés</a:t>
            </a:r>
            <a:endParaRPr lang="hu-HU" sz="1400" dirty="0"/>
          </a:p>
        </p:txBody>
      </p:sp>
      <p:sp>
        <p:nvSpPr>
          <p:cNvPr id="12" name="Téglalap 11"/>
          <p:cNvSpPr/>
          <p:nvPr/>
        </p:nvSpPr>
        <p:spPr>
          <a:xfrm>
            <a:off x="1095179" y="2523373"/>
            <a:ext cx="2773653" cy="64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Regisztrálás már a Szolgáltatói Nyilvántartásban lévő Fenntartóhoz</a:t>
            </a:r>
            <a:endParaRPr lang="hu-HU" sz="1400" dirty="0"/>
          </a:p>
        </p:txBody>
      </p:sp>
      <p:sp>
        <p:nvSpPr>
          <p:cNvPr id="13" name="Téglalap 12"/>
          <p:cNvSpPr/>
          <p:nvPr/>
        </p:nvSpPr>
        <p:spPr>
          <a:xfrm>
            <a:off x="5505317" y="2523675"/>
            <a:ext cx="2773653" cy="64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Regisztrálás új Fenntartóhoz</a:t>
            </a:r>
            <a:endParaRPr lang="hu-HU" sz="1400" dirty="0"/>
          </a:p>
        </p:txBody>
      </p:sp>
      <p:sp>
        <p:nvSpPr>
          <p:cNvPr id="14" name="Téglalap 13"/>
          <p:cNvSpPr/>
          <p:nvPr/>
        </p:nvSpPr>
        <p:spPr>
          <a:xfrm>
            <a:off x="2096622" y="4249861"/>
            <a:ext cx="5050790" cy="64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Kérelem adatrögzítés a Szolgáltatói Nyilvántartásba </a:t>
            </a:r>
            <a:endParaRPr lang="hu-HU" sz="1400" dirty="0"/>
          </a:p>
        </p:txBody>
      </p:sp>
      <p:sp>
        <p:nvSpPr>
          <p:cNvPr id="15" name="Téglalap 14"/>
          <p:cNvSpPr/>
          <p:nvPr/>
        </p:nvSpPr>
        <p:spPr>
          <a:xfrm>
            <a:off x="2096622" y="5179364"/>
            <a:ext cx="5050790" cy="64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Képviselő benyújtja az e-kérelmet a Szociális és Gyámhivatal felé</a:t>
            </a:r>
            <a:endParaRPr lang="hu-HU" sz="1400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3245476" y="2295435"/>
            <a:ext cx="0" cy="22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952429" y="2295435"/>
            <a:ext cx="0" cy="22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245476" y="3167316"/>
            <a:ext cx="0" cy="22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5952429" y="3167316"/>
            <a:ext cx="0" cy="22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4595611" y="4033613"/>
            <a:ext cx="0" cy="22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4591318" y="4893804"/>
            <a:ext cx="0" cy="22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4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Regisztrálás</a:t>
            </a:r>
            <a:endParaRPr lang="hu-HU" sz="3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540" y="1337094"/>
            <a:ext cx="6664521" cy="5526000"/>
          </a:xfrm>
          <a:prstGeom prst="rect">
            <a:avLst/>
          </a:prstGeom>
        </p:spPr>
      </p:pic>
      <p:sp>
        <p:nvSpPr>
          <p:cNvPr id="16" name="Tartalom helye 6"/>
          <p:cNvSpPr txBox="1">
            <a:spLocks/>
          </p:cNvSpPr>
          <p:nvPr/>
        </p:nvSpPr>
        <p:spPr bwMode="auto">
          <a:xfrm>
            <a:off x="191969" y="1756961"/>
            <a:ext cx="2705777" cy="4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A böngésző címsorába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írja be, a</a:t>
            </a:r>
          </a:p>
          <a:p>
            <a:pPr marL="0" indent="0" eaLnBrk="1" hangingPunct="1">
              <a:buFont typeface="Arial" charset="0"/>
              <a:buNone/>
            </a:pPr>
            <a:r>
              <a:rPr lang="hu-HU" altLang="hu-HU" sz="1600" b="1" dirty="0" err="1" smtClean="0">
                <a:ea typeface="Verdana" pitchFamily="34" charset="0"/>
                <a:cs typeface="Verdana" pitchFamily="34" charset="0"/>
              </a:rPr>
              <a:t>mukeng.nrszh.hu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 címet. </a:t>
            </a:r>
          </a:p>
          <a:p>
            <a:pPr marL="0" indent="0" eaLnBrk="1" hangingPunct="1">
              <a:buFont typeface="Arial" charset="0"/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hu-HU" altLang="hu-HU" sz="1800" dirty="0" smtClean="0">
                <a:ea typeface="Verdana" pitchFamily="34" charset="0"/>
                <a:cs typeface="Verdana" pitchFamily="34" charset="0"/>
              </a:rPr>
              <a:t>Ha még nem regisztrált 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hu-HU" altLang="hu-HU" sz="1800" dirty="0" smtClean="0">
                <a:ea typeface="Verdana" pitchFamily="34" charset="0"/>
                <a:cs typeface="Verdana" pitchFamily="34" charset="0"/>
              </a:rPr>
              <a:t>kattintson ide.</a:t>
            </a:r>
          </a:p>
          <a:p>
            <a:pPr marL="0" indent="0" eaLnBrk="1" hangingPunct="1">
              <a:buFont typeface="Arial" charset="0"/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hu-HU" altLang="hu-HU" sz="1800" dirty="0" smtClean="0">
                <a:ea typeface="Verdana" pitchFamily="34" charset="0"/>
                <a:cs typeface="Verdana" pitchFamily="34" charset="0"/>
              </a:rPr>
              <a:t>Ha már regisztrált</a:t>
            </a:r>
          </a:p>
          <a:p>
            <a:pPr marL="0" indent="0" eaLnBrk="1" hangingPunct="1">
              <a:buFont typeface="Arial" charset="0"/>
              <a:buNone/>
            </a:pPr>
            <a:r>
              <a:rPr lang="hu-HU" altLang="hu-HU" sz="1800" dirty="0" smtClean="0">
                <a:ea typeface="Verdana" pitchFamily="34" charset="0"/>
                <a:cs typeface="Verdana" pitchFamily="34" charset="0"/>
              </a:rPr>
              <a:t>itt tud belépni</a:t>
            </a:r>
            <a:br>
              <a:rPr lang="hu-HU" altLang="hu-HU" sz="1800" dirty="0" smtClean="0">
                <a:ea typeface="Verdana" pitchFamily="34" charset="0"/>
                <a:cs typeface="Verdana" pitchFamily="34" charset="0"/>
              </a:rPr>
            </a:br>
            <a:r>
              <a:rPr lang="hu-HU" altLang="hu-HU" sz="1800" dirty="0" smtClean="0">
                <a:ea typeface="Verdana" pitchFamily="34" charset="0"/>
                <a:cs typeface="Verdana" pitchFamily="34" charset="0"/>
              </a:rPr>
              <a:t>Ügyfélkapus adataival.</a:t>
            </a:r>
          </a:p>
        </p:txBody>
      </p:sp>
      <p:cxnSp>
        <p:nvCxnSpPr>
          <p:cNvPr id="4" name="Egyenes összekötő nyíllal 3"/>
          <p:cNvCxnSpPr>
            <a:endCxn id="17" idx="1"/>
          </p:cNvCxnSpPr>
          <p:nvPr/>
        </p:nvCxnSpPr>
        <p:spPr>
          <a:xfrm flipV="1">
            <a:off x="1639019" y="5491971"/>
            <a:ext cx="3847380" cy="89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endCxn id="21" idx="1"/>
          </p:cNvCxnSpPr>
          <p:nvPr/>
        </p:nvCxnSpPr>
        <p:spPr>
          <a:xfrm flipV="1">
            <a:off x="2449904" y="2245217"/>
            <a:ext cx="4077390" cy="1027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5486399" y="5149971"/>
            <a:ext cx="1980000" cy="68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6527294" y="2119217"/>
            <a:ext cx="936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43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323850" y="1503344"/>
            <a:ext cx="4724668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203974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Regisztrálás</a:t>
            </a:r>
            <a:endParaRPr lang="hu-HU" sz="3000" dirty="0"/>
          </a:p>
        </p:txBody>
      </p:sp>
      <p:sp>
        <p:nvSpPr>
          <p:cNvPr id="16" name="Tartalom helye 6"/>
          <p:cNvSpPr txBox="1">
            <a:spLocks/>
          </p:cNvSpPr>
          <p:nvPr/>
        </p:nvSpPr>
        <p:spPr bwMode="auto">
          <a:xfrm>
            <a:off x="259454" y="1378835"/>
            <a:ext cx="4847383" cy="4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A regisztráció megnyomása után töltse ki a regisztrációs űrlapot. Fontos, hogy a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személyes adatokat az Ügyfélkapus adatok alapján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karakterhelyesen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 adja meg, mert az Ügyfélkapus azonosítás során csak úgy tud majd belépni a Szolgáltatói Nyilvántartásba.</a:t>
            </a:r>
          </a:p>
          <a:p>
            <a:pPr marL="0" indent="0" eaLnBrk="1" hangingPunct="1"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Válassza ki a Műkeng alkalmazást és a munkacsoportok közül, hogy Ön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képviselőnek vagy adatrögzítőnek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 regisztrál.</a:t>
            </a:r>
          </a:p>
          <a:p>
            <a:pPr marL="0" indent="0" eaLnBrk="1" hangingPunct="1">
              <a:buNone/>
            </a:pPr>
            <a:endParaRPr lang="hu-HU" alt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Regisztráció során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válassza ki melyik Fenntartóhoz szeretne regisztrálni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hu-HU" altLang="hu-HU" sz="16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Ha </a:t>
            </a:r>
            <a:r>
              <a:rPr lang="hu-HU" altLang="hu-HU" sz="1600" u="sng" dirty="0">
                <a:ea typeface="Verdana" pitchFamily="34" charset="0"/>
                <a:cs typeface="Verdana" pitchFamily="34" charset="0"/>
              </a:rPr>
              <a:t>új fenntartóhoz szeretne regisztrálni </a:t>
            </a:r>
            <a:r>
              <a:rPr lang="hu-HU" altLang="hu-HU" sz="1600" dirty="0">
                <a:ea typeface="Verdana" pitchFamily="34" charset="0"/>
                <a:cs typeface="Verdana" pitchFamily="34" charset="0"/>
              </a:rPr>
              <a:t>kattintson ide. </a:t>
            </a:r>
          </a:p>
          <a:p>
            <a:pPr marL="0" indent="0" eaLnBrk="1" hangingPunct="1">
              <a:buFont typeface="Arial" charset="0"/>
              <a:buNone/>
            </a:pPr>
            <a:endParaRPr lang="hu-HU" alt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Ha ön képviselő akkor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PDF formátumú meghatalmazást vagy nyilatkozatot kell feltöltenie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 eaLnBrk="1" hangingPunct="1">
              <a:buFont typeface="Arial" charset="0"/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Válassza ki az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értesítés módját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 majd mentse a regisztrációt.</a:t>
            </a:r>
          </a:p>
          <a:p>
            <a:pPr marL="0" indent="0" eaLnBrk="1" hangingPunct="1">
              <a:buFont typeface="Arial" charset="0"/>
              <a:buNone/>
            </a:pPr>
            <a:endParaRPr lang="hu-HU" altLang="hu-HU" sz="1600" dirty="0" smtClean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823" y="-17250"/>
            <a:ext cx="3925453" cy="687600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V="1">
            <a:off x="4157932" y="1621766"/>
            <a:ext cx="1285336" cy="18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511615" y="3907766"/>
            <a:ext cx="1837670" cy="728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4951561" y="5175849"/>
            <a:ext cx="2052000" cy="138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V="1">
            <a:off x="4839419" y="4399473"/>
            <a:ext cx="1510506" cy="310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4425351" y="3088257"/>
            <a:ext cx="1846053" cy="9402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>
            <a:off x="2872596" y="5926347"/>
            <a:ext cx="3398808" cy="267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endCxn id="53" idx="1"/>
          </p:cNvCxnSpPr>
          <p:nvPr/>
        </p:nvCxnSpPr>
        <p:spPr>
          <a:xfrm>
            <a:off x="1500996" y="6090249"/>
            <a:ext cx="3925019" cy="271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Téglalap 52"/>
          <p:cNvSpPr/>
          <p:nvPr/>
        </p:nvSpPr>
        <p:spPr>
          <a:xfrm>
            <a:off x="5426015" y="6271401"/>
            <a:ext cx="504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173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323850" y="1503344"/>
            <a:ext cx="4724668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203974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Új fenntartóhoz regisztrálás</a:t>
            </a:r>
            <a:endParaRPr lang="hu-HU" sz="3000" dirty="0"/>
          </a:p>
        </p:txBody>
      </p:sp>
      <p:sp>
        <p:nvSpPr>
          <p:cNvPr id="16" name="Tartalom helye 6"/>
          <p:cNvSpPr txBox="1">
            <a:spLocks/>
          </p:cNvSpPr>
          <p:nvPr/>
        </p:nvSpPr>
        <p:spPr bwMode="auto">
          <a:xfrm>
            <a:off x="259456" y="1534104"/>
            <a:ext cx="4519578" cy="4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Amennyiben új fenntartóhoz szeretne képviselőként regisztrálni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pipálja be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 az új Fenntartó melletti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kis négyzetet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 majd a megjelenő </a:t>
            </a:r>
            <a:r>
              <a:rPr lang="hu-HU" altLang="hu-HU" sz="1600" u="sng" dirty="0" smtClean="0">
                <a:ea typeface="Verdana" pitchFamily="34" charset="0"/>
                <a:cs typeface="Verdana" pitchFamily="34" charset="0"/>
              </a:rPr>
              <a:t>szervezet adatai űrlapot töltse ki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 helyesen. </a:t>
            </a:r>
          </a:p>
          <a:p>
            <a:pPr marL="0" indent="0" eaLnBrk="1" hangingPunct="1">
              <a:buFont typeface="Arial" charset="0"/>
              <a:buNone/>
            </a:pPr>
            <a:endParaRPr lang="hu-HU" altLang="hu-HU" sz="16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hu-HU" altLang="hu-HU" sz="1600" b="1" dirty="0" smtClean="0">
                <a:ea typeface="Verdana" pitchFamily="34" charset="0"/>
                <a:cs typeface="Verdana" pitchFamily="34" charset="0"/>
              </a:rPr>
              <a:t>Fontos: </a:t>
            </a:r>
            <a:r>
              <a:rPr lang="hu-HU" altLang="hu-HU" sz="1600" dirty="0" smtClean="0">
                <a:ea typeface="Verdana" pitchFamily="34" charset="0"/>
                <a:cs typeface="Verdana" pitchFamily="34" charset="0"/>
              </a:rPr>
              <a:t>az adatokat a NRSZH ellenőrzi és jóváhagyás után tud majd belépni illetve adatrögzítőket aktiválni a már újonnan jóváhagyott új Fenntartóhoz. </a:t>
            </a:r>
          </a:p>
          <a:p>
            <a:pPr marL="0" indent="0" eaLnBrk="1" hangingPunct="1">
              <a:buFont typeface="Arial" charset="0"/>
              <a:buNone/>
            </a:pPr>
            <a:endParaRPr lang="hu-HU" altLang="hu-HU" sz="1600" dirty="0" smtClean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79"/>
          <a:stretch>
            <a:fillRect/>
          </a:stretch>
        </p:blipFill>
        <p:spPr>
          <a:xfrm>
            <a:off x="4901618" y="1421019"/>
            <a:ext cx="4155268" cy="5350712"/>
          </a:xfrm>
          <a:prstGeom prst="rect">
            <a:avLst/>
          </a:prstGeom>
        </p:spPr>
      </p:pic>
      <p:cxnSp>
        <p:nvCxnSpPr>
          <p:cNvPr id="6" name="Egyenes összekötő nyíllal 5"/>
          <p:cNvCxnSpPr>
            <a:endCxn id="14" idx="1"/>
          </p:cNvCxnSpPr>
          <p:nvPr/>
        </p:nvCxnSpPr>
        <p:spPr>
          <a:xfrm>
            <a:off x="4399472" y="1966823"/>
            <a:ext cx="1604512" cy="5550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6003984" y="2449901"/>
            <a:ext cx="144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4114800" y="2216992"/>
            <a:ext cx="931653" cy="474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14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Belépés</a:t>
            </a:r>
            <a:endParaRPr lang="hu-HU" sz="3000" dirty="0"/>
          </a:p>
        </p:txBody>
      </p:sp>
      <p:pic>
        <p:nvPicPr>
          <p:cNvPr id="1026" name="Picture 2" descr="F:\Felhasználói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491" y="1332361"/>
            <a:ext cx="4284000" cy="2145959"/>
          </a:xfrm>
          <a:prstGeom prst="rect">
            <a:avLst/>
          </a:prstGeom>
          <a:noFill/>
        </p:spPr>
      </p:pic>
      <p:pic>
        <p:nvPicPr>
          <p:cNvPr id="1027" name="Picture 3" descr="F:\Felhasználói\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8046" y="3386177"/>
            <a:ext cx="4284000" cy="345680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24286" y="1483743"/>
            <a:ext cx="4597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Regisztrációt követően egy automatikus rendszerüzenetet kap a megadott e-mail címére a regisztrált és mentett adatok visszaigazolásáról, majd </a:t>
            </a:r>
            <a:r>
              <a:rPr lang="hu-HU" u="sng" dirty="0" smtClean="0"/>
              <a:t>jóváhagyáskor egy következő rendszerüzenetet az aktivációs kóddal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A böngésző címsorába </a:t>
            </a:r>
          </a:p>
          <a:p>
            <a:pPr algn="just"/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írja be, a </a:t>
            </a:r>
            <a:r>
              <a:rPr lang="hu-HU" altLang="hu-HU" b="1" dirty="0" err="1" smtClean="0">
                <a:ea typeface="Verdana" pitchFamily="34" charset="0"/>
                <a:cs typeface="Verdana" pitchFamily="34" charset="0"/>
              </a:rPr>
              <a:t>mukeng.nrszh.hu</a:t>
            </a: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 címet.</a:t>
            </a:r>
          </a:p>
          <a:p>
            <a:r>
              <a:rPr lang="hu-HU" altLang="hu-HU" u="sng" dirty="0" smtClean="0">
                <a:ea typeface="Verdana" pitchFamily="34" charset="0"/>
                <a:cs typeface="Verdana" pitchFamily="34" charset="0"/>
              </a:rPr>
              <a:t>Belépéshez kattintson az Ügyfélkapura.</a:t>
            </a:r>
            <a:endParaRPr lang="hu-HU" u="sng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Belépéshez az </a:t>
            </a:r>
            <a:r>
              <a:rPr lang="hu-HU" u="sng" dirty="0" smtClean="0"/>
              <a:t>Ügyfélkapus felhasználónevét és jelszavát</a:t>
            </a:r>
            <a:r>
              <a:rPr lang="hu-HU" dirty="0" smtClean="0"/>
              <a:t> használja.</a:t>
            </a:r>
            <a:endParaRPr lang="hu-HU" dirty="0"/>
          </a:p>
        </p:txBody>
      </p:sp>
      <p:cxnSp>
        <p:nvCxnSpPr>
          <p:cNvPr id="13" name="Egyenes összekötő nyíllal 12"/>
          <p:cNvCxnSpPr>
            <a:endCxn id="14" idx="1"/>
          </p:cNvCxnSpPr>
          <p:nvPr/>
        </p:nvCxnSpPr>
        <p:spPr>
          <a:xfrm flipV="1">
            <a:off x="3950898" y="2657614"/>
            <a:ext cx="2346380" cy="1448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6297278" y="2225614"/>
            <a:ext cx="2484000" cy="86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4744528" y="5011947"/>
            <a:ext cx="1854680" cy="5607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7099538" y="6288655"/>
            <a:ext cx="684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653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Első belépéskori aktiválás</a:t>
            </a:r>
            <a:endParaRPr lang="hu-HU" sz="3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8680" y="1769416"/>
            <a:ext cx="42610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 belépéskor a rendszer átirányítja egy felületre, ahol a korábban e-mailen megkapott </a:t>
            </a:r>
            <a:r>
              <a:rPr lang="hu-HU" u="sng" dirty="0" smtClean="0"/>
              <a:t>aktivációs kódot meg kell adnia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aktiváló kódot csak az első belépéskor kell megadni majd az </a:t>
            </a:r>
            <a:r>
              <a:rPr lang="hu-HU" i="1" u="sng" dirty="0" smtClean="0"/>
              <a:t>aktivál gombbal</a:t>
            </a: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dirty="0" smtClean="0"/>
              <a:t>kell a hozzáférést aktiválni.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Sikeres aktiválást követően a </a:t>
            </a:r>
            <a:r>
              <a:rPr lang="hu-HU" i="1" u="sng" dirty="0" smtClean="0"/>
              <a:t>Bejelentkezés</a:t>
            </a:r>
            <a:r>
              <a:rPr lang="hu-HU" u="sng" dirty="0" smtClean="0"/>
              <a:t> gombra kattintva tud belépni a Szolgáltatói Nyilvántartásba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97" r="19855" b="597"/>
          <a:stretch/>
        </p:blipFill>
        <p:spPr>
          <a:xfrm>
            <a:off x="4405225" y="1328562"/>
            <a:ext cx="4751654" cy="21565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51"/>
          <a:stretch/>
        </p:blipFill>
        <p:spPr>
          <a:xfrm>
            <a:off x="4405225" y="3717587"/>
            <a:ext cx="4738775" cy="2201951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V="1">
            <a:off x="4304581" y="2337758"/>
            <a:ext cx="345057" cy="1725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endCxn id="24" idx="1"/>
          </p:cNvCxnSpPr>
          <p:nvPr/>
        </p:nvCxnSpPr>
        <p:spPr>
          <a:xfrm flipV="1">
            <a:off x="3778370" y="2869200"/>
            <a:ext cx="854014" cy="193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endCxn id="29" idx="0"/>
          </p:cNvCxnSpPr>
          <p:nvPr/>
        </p:nvCxnSpPr>
        <p:spPr>
          <a:xfrm rot="16200000" flipH="1">
            <a:off x="4065831" y="4362183"/>
            <a:ext cx="1032289" cy="692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églalap 23"/>
          <p:cNvSpPr/>
          <p:nvPr/>
        </p:nvSpPr>
        <p:spPr>
          <a:xfrm>
            <a:off x="4632384" y="2743200"/>
            <a:ext cx="468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4586377" y="5224730"/>
            <a:ext cx="684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86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39718"/>
          </a:xfrm>
        </p:spPr>
        <p:txBody>
          <a:bodyPr/>
          <a:lstStyle/>
          <a:p>
            <a:pPr algn="l" eaLnBrk="1" hangingPunct="1"/>
            <a:r>
              <a:rPr lang="hu-HU" altLang="hu-HU" sz="2300" b="1" dirty="0" smtClean="0">
                <a:ea typeface="Verdana" pitchFamily="34" charset="0"/>
                <a:cs typeface="Verdana" pitchFamily="34" charset="0"/>
              </a:rPr>
              <a:t>A MŰKENG létrehozásának, alkalmazásának előnyei</a:t>
            </a:r>
          </a:p>
        </p:txBody>
      </p:sp>
      <p:sp>
        <p:nvSpPr>
          <p:cNvPr id="6147" name="Tartalom helye 6"/>
          <p:cNvSpPr>
            <a:spLocks noGrp="1"/>
          </p:cNvSpPr>
          <p:nvPr>
            <p:ph idx="1"/>
          </p:nvPr>
        </p:nvSpPr>
        <p:spPr>
          <a:xfrm>
            <a:off x="551643" y="1531931"/>
            <a:ext cx="8229600" cy="4875231"/>
          </a:xfrm>
        </p:spPr>
        <p:txBody>
          <a:bodyPr/>
          <a:lstStyle/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</a:pPr>
            <a:endParaRPr lang="hu-HU" altLang="hu-HU" sz="24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48" name="Csoportba foglalás 4"/>
          <p:cNvGrpSpPr>
            <a:grpSpLocks/>
          </p:cNvGrpSpPr>
          <p:nvPr/>
        </p:nvGrpSpPr>
        <p:grpSpPr bwMode="auto">
          <a:xfrm>
            <a:off x="323850" y="6088063"/>
            <a:ext cx="2015345" cy="581025"/>
            <a:chOff x="323850" y="6088063"/>
            <a:chExt cx="2015345" cy="581025"/>
          </a:xfrm>
        </p:grpSpPr>
        <p:pic>
          <p:nvPicPr>
            <p:cNvPr id="6150" name="Kép 1" descr="cím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6237288"/>
              <a:ext cx="2381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10408" y="6088063"/>
              <a:ext cx="17287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u-HU" altLang="hu-HU" sz="800" b="1"/>
                <a:t>Nemzeti Rehabilitációs és </a:t>
              </a:r>
            </a:p>
            <a:p>
              <a:r>
                <a:rPr lang="hu-HU" altLang="hu-HU" sz="800" b="1"/>
                <a:t>Szociális Hivatal (NRSZH)</a:t>
              </a:r>
              <a:endParaRPr lang="hu-HU" altLang="hu-HU" sz="800"/>
            </a:p>
            <a:p>
              <a:r>
                <a:rPr lang="hu-HU" altLang="hu-HU" sz="800"/>
                <a:t>1071 Budapest, </a:t>
              </a:r>
            </a:p>
            <a:p>
              <a:r>
                <a:rPr lang="hu-HU" altLang="hu-HU" sz="800"/>
                <a:t>Damjanich u. 48. sz.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41"/>
          <a:stretch>
            <a:fillRect/>
          </a:stretch>
        </p:blipFill>
        <p:spPr bwMode="auto">
          <a:xfrm>
            <a:off x="0" y="2"/>
            <a:ext cx="9144000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 bwMode="auto">
          <a:xfrm>
            <a:off x="119174" y="317143"/>
            <a:ext cx="5833255" cy="102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3000" dirty="0" smtClean="0"/>
              <a:t>Belépés után kérelem rögzítése</a:t>
            </a:r>
            <a:endParaRPr lang="hu-HU" sz="3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1253"/>
            <a:ext cx="9144000" cy="37620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8941" y="4378817"/>
            <a:ext cx="76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Kérelem rögzítését a Munkafolyamat -&gt; </a:t>
            </a:r>
            <a:r>
              <a:rPr lang="hu-HU" i="1" dirty="0" smtClean="0"/>
              <a:t>Új E-kérelem</a:t>
            </a:r>
            <a:r>
              <a:rPr lang="hu-HU" dirty="0" smtClean="0"/>
              <a:t> menüpontban tud indítani.</a:t>
            </a:r>
          </a:p>
        </p:txBody>
      </p:sp>
      <p:cxnSp>
        <p:nvCxnSpPr>
          <p:cNvPr id="5" name="Egyenes összekötő nyíllal 4"/>
          <p:cNvCxnSpPr>
            <a:stCxn id="3" idx="0"/>
            <a:endCxn id="12" idx="3"/>
          </p:cNvCxnSpPr>
          <p:nvPr/>
        </p:nvCxnSpPr>
        <p:spPr>
          <a:xfrm rot="16200000" flipV="1">
            <a:off x="2007572" y="2351448"/>
            <a:ext cx="1631304" cy="24234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819507" y="2622430"/>
            <a:ext cx="792000" cy="250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6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1204</Words>
  <Application>Microsoft Office PowerPoint</Application>
  <PresentationFormat>Diavetítés a képernyőre (4:3 oldalarány)</PresentationFormat>
  <Paragraphs>247</Paragraphs>
  <Slides>17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1_Office-téma</vt:lpstr>
      <vt:lpstr>TÁMOP-5.4.2.-12/1-2012-0001 „Központi szociális információs fejlesztések”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  <vt:lpstr>A MŰKENG létrehozásának, alkalmazásának előnyei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TÁMOP-5.4.2.-12/1-2012-0001 „Központi szociális információs fejlesztések”</dc:title>
  <dc:creator>Váradi Gábor</dc:creator>
  <cp:lastModifiedBy>bagyinszkiz</cp:lastModifiedBy>
  <cp:revision>43</cp:revision>
  <dcterms:created xsi:type="dcterms:W3CDTF">2014-06-12T19:09:42Z</dcterms:created>
  <dcterms:modified xsi:type="dcterms:W3CDTF">2014-07-07T06:56:48Z</dcterms:modified>
</cp:coreProperties>
</file>